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916" r:id="rId2"/>
    <p:sldId id="1945" r:id="rId3"/>
    <p:sldId id="1750" r:id="rId4"/>
    <p:sldId id="1938" r:id="rId5"/>
    <p:sldId id="1541" r:id="rId6"/>
    <p:sldId id="1574" r:id="rId7"/>
    <p:sldId id="1606" r:id="rId8"/>
    <p:sldId id="1543" r:id="rId9"/>
    <p:sldId id="1661" r:id="rId10"/>
    <p:sldId id="1960" r:id="rId11"/>
    <p:sldId id="1952" r:id="rId12"/>
    <p:sldId id="1961" r:id="rId13"/>
    <p:sldId id="1932" r:id="rId14"/>
    <p:sldId id="1954" r:id="rId15"/>
    <p:sldId id="1953" r:id="rId16"/>
    <p:sldId id="1811" r:id="rId17"/>
    <p:sldId id="1930" r:id="rId18"/>
    <p:sldId id="1756" r:id="rId19"/>
    <p:sldId id="1935" r:id="rId20"/>
    <p:sldId id="1931" r:id="rId21"/>
    <p:sldId id="1956" r:id="rId22"/>
    <p:sldId id="619" r:id="rId23"/>
    <p:sldId id="554" r:id="rId24"/>
    <p:sldId id="1941" r:id="rId25"/>
    <p:sldId id="1940" r:id="rId26"/>
    <p:sldId id="1942" r:id="rId27"/>
    <p:sldId id="1950" r:id="rId28"/>
    <p:sldId id="1947" r:id="rId29"/>
    <p:sldId id="1939" r:id="rId30"/>
    <p:sldId id="1859" r:id="rId31"/>
    <p:sldId id="1860" r:id="rId32"/>
    <p:sldId id="1861" r:id="rId33"/>
    <p:sldId id="1862" r:id="rId34"/>
    <p:sldId id="1863" r:id="rId35"/>
    <p:sldId id="1766" r:id="rId36"/>
    <p:sldId id="1768" r:id="rId37"/>
    <p:sldId id="1866" r:id="rId38"/>
    <p:sldId id="1867" r:id="rId39"/>
    <p:sldId id="1868" r:id="rId40"/>
    <p:sldId id="1869" r:id="rId41"/>
    <p:sldId id="1870" r:id="rId42"/>
    <p:sldId id="1871" r:id="rId43"/>
    <p:sldId id="1872" r:id="rId44"/>
    <p:sldId id="1534" r:id="rId45"/>
    <p:sldId id="1962" r:id="rId46"/>
    <p:sldId id="1959" r:id="rId47"/>
    <p:sldId id="1951" r:id="rId48"/>
    <p:sldId id="1949" r:id="rId49"/>
    <p:sldId id="1742" r:id="rId50"/>
    <p:sldId id="1558" r:id="rId51"/>
    <p:sldId id="1654" r:id="rId52"/>
    <p:sldId id="1700" r:id="rId53"/>
    <p:sldId id="1873" r:id="rId54"/>
    <p:sldId id="1498" r:id="rId55"/>
    <p:sldId id="1609" r:id="rId56"/>
    <p:sldId id="1588" r:id="rId57"/>
    <p:sldId id="1648" r:id="rId58"/>
    <p:sldId id="1619" r:id="rId59"/>
    <p:sldId id="1736" r:id="rId60"/>
    <p:sldId id="1934" r:id="rId61"/>
    <p:sldId id="1936" r:id="rId62"/>
    <p:sldId id="1957" r:id="rId63"/>
    <p:sldId id="1958" r:id="rId64"/>
    <p:sldId id="1944" r:id="rId65"/>
    <p:sldId id="1651" r:id="rId66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20/8/2023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20/8/2023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42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787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00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95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19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cer.sanger.ac.uk/signatur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51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1916667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855" y="2470667"/>
            <a:ext cx="5447145" cy="30480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22, 2023</a:t>
            </a:r>
          </a:p>
          <a:p>
            <a:pPr algn="l"/>
            <a:r>
              <a:rPr lang="zh-HK" altLang="en-US" sz="2400" dirty="0"/>
              <a:t>臺北榮總腫瘤醫學部</a:t>
            </a:r>
          </a:p>
          <a:p>
            <a:pPr algn="l"/>
            <a:r>
              <a:rPr lang="en-US" sz="2400" dirty="0"/>
              <a:t>Taipei Veterans General Tumor Hospital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953000" cy="784830"/>
              <a:chOff x="5486400" y="5105400"/>
              <a:chExt cx="49530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953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</a:t>
                </a:r>
              </a:p>
              <a:p>
                <a:r>
                  <a:rPr lang="en-US" sz="2100" dirty="0"/>
                  <a:t>Useful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57970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from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from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52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2163763"/>
          </a:xfrm>
        </p:spPr>
        <p:txBody>
          <a:bodyPr/>
          <a:lstStyle/>
          <a:p>
            <a:pPr algn="l"/>
            <a:r>
              <a:rPr lang="en-US" sz="3600" dirty="0"/>
              <a:t>We used computational data mining techniques to analyze mutations from 23,000 tumors to generate a “reference set” of approximately 50 mutational signatures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0475"/>
            <a:ext cx="10972800" cy="4052888"/>
          </a:xfrm>
        </p:spPr>
        <p:txBody>
          <a:bodyPr/>
          <a:lstStyle/>
          <a:p>
            <a:r>
              <a:rPr lang="en-US" dirty="0"/>
              <a:t>Many signatures are also supported by experiments (for example by exposing cultured cells to mutagens)</a:t>
            </a:r>
          </a:p>
          <a:p>
            <a:r>
              <a:rPr lang="en-US" dirty="0"/>
              <a:t>Computational tools for data mining are not perfect (e.g. variation depending on other spectra in the set)</a:t>
            </a:r>
          </a:p>
          <a:p>
            <a:r>
              <a:rPr lang="en-US" dirty="0"/>
              <a:t>Nevertheless, reference set of signatures very useful </a:t>
            </a:r>
          </a:p>
          <a:p>
            <a:r>
              <a:rPr lang="en-US" dirty="0"/>
              <a:t>Updated reference set (maintained by Ludmil Alexandrov) is at COSMIC </a:t>
            </a:r>
            <a:r>
              <a:rPr lang="en-US" dirty="0">
                <a:hlinkClick r:id="rId2"/>
              </a:rPr>
              <a:t>https://cancer.sanger.ac.uk/signatures/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“NSROs”: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10972800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mutational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Unanswered 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122306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pPr lvl="1"/>
            <a:r>
              <a:rPr lang="en-US" dirty="0"/>
              <a:t>(Cell of origin escapes tobacco mutations)</a:t>
            </a:r>
          </a:p>
          <a:p>
            <a:r>
              <a:rPr lang="en-US" dirty="0"/>
              <a:t>Selection against tobacco-mutated cells?</a:t>
            </a:r>
          </a:p>
          <a:p>
            <a:pPr lvl="1"/>
            <a:r>
              <a:rPr lang="en-US" dirty="0"/>
              <a:t>(Once a cell has an oncogenic mutation in an NSRO, tobacco mutations make the cell less fit as a cancer cell)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pic>
        <p:nvPicPr>
          <p:cNvPr id="6" name="Picture 6" descr="Profile photo of Song Ling Poon Ph.D., BCMAS">
            <a:extLst>
              <a:ext uri="{FF2B5EF4-FFF2-40B4-BE49-F238E27FC236}">
                <a16:creationId xmlns:a16="http://schemas.microsoft.com/office/drawing/2014/main" id="{C1EC8A46-1231-68C8-20B0-4942C3D00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8987692" y="1809953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F9D12-2BD5-AC0F-CE9A-41F9D1B43A74}"/>
              </a:ext>
            </a:extLst>
          </p:cNvPr>
          <p:cNvSpPr txBox="1"/>
          <p:nvPr/>
        </p:nvSpPr>
        <p:spPr>
          <a:xfrm>
            <a:off x="10811297" y="256107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CF22-4A61-709C-3AE0-1987255F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473B901-EDF4-12C5-05AE-FDE765E5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1858"/>
          <a:stretch/>
        </p:blipFill>
        <p:spPr bwMode="auto">
          <a:xfrm>
            <a:off x="4857321" y="304800"/>
            <a:ext cx="5171869" cy="6416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4D88B-D729-A0C6-E782-D24BECDCFE97}"/>
              </a:ext>
            </a:extLst>
          </p:cNvPr>
          <p:cNvSpPr txBox="1"/>
          <p:nvPr/>
        </p:nvSpPr>
        <p:spPr>
          <a:xfrm>
            <a:off x="228600" y="304800"/>
            <a:ext cx="449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results of a search for ma </a:t>
            </a:r>
            <a:r>
              <a:rPr lang="en-US" sz="20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dou</a:t>
            </a: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ling (</a:t>
            </a:r>
            <a:r>
              <a:rPr lang="zh-CN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Aristolochia contorta</a:t>
            </a: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20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A. debilis</a:t>
            </a:r>
            <a:r>
              <a:rPr lang="en-US" sz="20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on a popular Mainland shopping web site on 9 July 2021. 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Results include seed pods (</a:t>
            </a:r>
            <a:r>
              <a:rPr lang="zh-CN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lower left), roots of the same species (also known as </a:t>
            </a:r>
            <a:r>
              <a:rPr lang="zh-CN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and above-ground parts (</a:t>
            </a:r>
            <a:r>
              <a:rPr lang="zh-CN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天仙藤，</a:t>
            </a:r>
            <a:r>
              <a:rPr lang="en-US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row, third from left), and seedlings (top row, second from left).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85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53B-6082-99DF-0B68-52FBF73D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 dirty="0"/>
              <a:t>Banned?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CE004-50C2-3E8C-2384-43EE2F3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C0B9B-7EB3-14A5-75C2-DDE9CBE3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71" y="1447800"/>
            <a:ext cx="4595258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4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5"/>
            <a:ext cx="7813964" cy="153987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A quick review on </a:t>
            </a:r>
            <a:r>
              <a:rPr lang="en-US" sz="40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36" y="2941869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</a:t>
            </a:r>
            <a:r>
              <a:rPr lang="en-US" b="1" i="1" dirty="0"/>
              <a:t>mostly</a:t>
            </a:r>
            <a:r>
              <a:rPr lang="en-US" dirty="0"/>
              <a:t> focus on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6372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81200"/>
            <a:ext cx="2956816" cy="370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587235" y="1641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3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1996987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68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90374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725538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563744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4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762000"/>
            <a:ext cx="8039099" cy="1474763"/>
            <a:chOff x="1524001" y="762000"/>
            <a:chExt cx="8039099" cy="1474763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4805" y="4686301"/>
              <a:ext cx="3368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&gt;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486400" y="5105400"/>
              <a:ext cx="4953000" cy="784830"/>
              <a:chOff x="5486400" y="5105400"/>
              <a:chExt cx="4953000" cy="7848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0" y="5105400"/>
                <a:ext cx="4953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C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A</a:t>
                </a:r>
                <a:r>
                  <a:rPr lang="en-US" sz="2100" dirty="0"/>
                  <a:t>A &gt; 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100" dirty="0"/>
                  <a:t>A </a:t>
                </a:r>
              </a:p>
              <a:p>
                <a:r>
                  <a:rPr lang="en-US" sz="2100" dirty="0"/>
                  <a:t>Useful information in neighboring bases</a:t>
                </a: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6934200" y="5181600"/>
                <a:ext cx="2286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5194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43000"/>
            <a:ext cx="10565674" cy="5410200"/>
          </a:xfrm>
        </p:spPr>
        <p:txBody>
          <a:bodyPr/>
          <a:lstStyle/>
          <a:p>
            <a:r>
              <a:rPr lang="en-US" dirty="0"/>
              <a:t>Examine mutation patterns in a tumor (or other tissue) to infer mutational exposures or processes that led to the mutations</a:t>
            </a:r>
          </a:p>
          <a:p>
            <a:r>
              <a:rPr lang="en-US" dirty="0"/>
              <a:t>We will focus on *somatic* mutations in cancer</a:t>
            </a:r>
          </a:p>
          <a:p>
            <a:r>
              <a:rPr lang="en-US" dirty="0"/>
              <a:t>There can be different types of mutation patterns</a:t>
            </a:r>
          </a:p>
          <a:p>
            <a:r>
              <a:rPr lang="en-US" altLang="zh-CN" dirty="0"/>
              <a:t>But we will focus on </a:t>
            </a:r>
            <a:r>
              <a:rPr lang="en-US" dirty="0"/>
              <a:t>single base mutations in the context of preceding and following bases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55936</TotalTime>
  <Words>3404</Words>
  <Application>Microsoft Office PowerPoint</Application>
  <PresentationFormat>Widescreen</PresentationFormat>
  <Paragraphs>649</Paragraphs>
  <Slides>65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A quick review on somatic mutations</vt:lpstr>
      <vt:lpstr>PowerPoint Presentation</vt:lpstr>
      <vt:lpstr>PowerPoint Presentation</vt:lpstr>
      <vt:lpstr>PowerPoint Presentation</vt:lpstr>
      <vt:lpstr>Concept of “mutational signature”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We used computational data mining techniques to analyze mutations from 23,000 tumors to generate a “reference set” of approximately 50 mutational signatures</vt:lpstr>
      <vt:lpstr>Reference set of signatures mined from 23,000 tumors -- paper cited &gt; 2000 times since 2020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mutational spectra</vt:lpstr>
      <vt:lpstr>Unanswered questions about NSRO-driven lung cancer in smokers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conclusions</vt:lpstr>
      <vt:lpstr>PowerPoint Presentation</vt:lpstr>
      <vt:lpstr>Banned?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AA is not only an East Asian problem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PowerPoint Presentation</vt:lpstr>
      <vt:lpstr>PowerPoint Presentation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Suggestive evidence that smoking still plays a role in NSRO-driven cancers in smokers 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2380</cp:revision>
  <cp:lastPrinted>2021-12-02T08:41:27Z</cp:lastPrinted>
  <dcterms:created xsi:type="dcterms:W3CDTF">2006-08-16T00:00:00Z</dcterms:created>
  <dcterms:modified xsi:type="dcterms:W3CDTF">2023-08-20T14:29:41Z</dcterms:modified>
</cp:coreProperties>
</file>